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1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9" r:id="rId18"/>
    <p:sldId id="280" r:id="rId19"/>
    <p:sldId id="275" r:id="rId20"/>
    <p:sldId id="273" r:id="rId21"/>
    <p:sldId id="276" r:id="rId22"/>
    <p:sldId id="277" r:id="rId23"/>
    <p:sldId id="282" r:id="rId24"/>
    <p:sldId id="278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38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BFE12-BD65-4190-884F-8FEFB1F1E03C}" type="datetimeFigureOut">
              <a:rPr lang="pl-PL" smtClean="0"/>
              <a:pPr/>
              <a:t>2014-01-09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45E68-8371-4211-8328-23BEF5958F6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45E68-8371-4211-8328-23BEF5958F63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2014-01-09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6221E02-25CB-4963-84BC-0813985E7D90}" type="datetimeFigureOut">
              <a:rPr lang="pl-PL" smtClean="0"/>
              <a:pPr/>
              <a:t>2014-01-09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2014-01-09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2014-01-09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2014-01-09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221E02-25CB-4963-84BC-0813985E7D90}" type="datetimeFigureOut">
              <a:rPr lang="pl-PL" smtClean="0"/>
              <a:pPr/>
              <a:t>2014-01-09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2014-01-09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6221E02-25CB-4963-84BC-0813985E7D90}" type="datetimeFigureOut">
              <a:rPr lang="pl-PL" smtClean="0"/>
              <a:pPr/>
              <a:t>2014-01-09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221E02-25CB-4963-84BC-0813985E7D90}" type="datetimeFigureOut">
              <a:rPr lang="pl-PL" smtClean="0"/>
              <a:pPr/>
              <a:t>2014-01-09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2014-01-09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928794" y="428604"/>
            <a:ext cx="6000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/>
              <a:t>Liceum Ogólnokształcące </a:t>
            </a:r>
            <a:br>
              <a:rPr lang="pl-PL" sz="3600" dirty="0" smtClean="0"/>
            </a:br>
            <a:r>
              <a:rPr lang="pl-PL" sz="3600" dirty="0" smtClean="0"/>
              <a:t>w Ząbkowicach Śląskich</a:t>
            </a:r>
            <a:endParaRPr lang="pl-PL" sz="3600" dirty="0"/>
          </a:p>
        </p:txBody>
      </p:sp>
      <p:pic>
        <p:nvPicPr>
          <p:cNvPr id="2" name="Picture 2" descr="C:\Documents and Settings\Carlsberg\Pulpit\Biologia\DSCN3993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928802"/>
            <a:ext cx="5429288" cy="387569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Powstawanie limfy (chłonki)</a:t>
            </a:r>
            <a:endParaRPr lang="pl-PL" dirty="0"/>
          </a:p>
        </p:txBody>
      </p:sp>
      <p:pic>
        <p:nvPicPr>
          <p:cNvPr id="21506" name="Picture 2" descr="C:\Documents and Settings\Carlsberg\Pulpit\Biologia\uklad limfatyczny-wezly chlonne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28802"/>
            <a:ext cx="4904156" cy="3714776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5786446" y="2000240"/>
            <a:ext cx="271464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Skład limfy:</a:t>
            </a:r>
          </a:p>
          <a:p>
            <a:r>
              <a:rPr lang="pl-PL" dirty="0" smtClean="0"/>
              <a:t>-woda</a:t>
            </a:r>
          </a:p>
          <a:p>
            <a:r>
              <a:rPr lang="pl-PL" dirty="0" smtClean="0"/>
              <a:t>-składniki mineralne</a:t>
            </a:r>
          </a:p>
          <a:p>
            <a:r>
              <a:rPr lang="pl-PL" dirty="0" smtClean="0"/>
              <a:t>-tłuszcze</a:t>
            </a:r>
          </a:p>
          <a:p>
            <a:r>
              <a:rPr lang="pl-PL" dirty="0" smtClean="0"/>
              <a:t>-limfocyty</a:t>
            </a:r>
          </a:p>
          <a:p>
            <a:r>
              <a:rPr lang="pl-PL" dirty="0" smtClean="0"/>
              <a:t>-niskocząsteczkowe białka</a:t>
            </a:r>
          </a:p>
          <a:p>
            <a:r>
              <a:rPr lang="pl-PL" dirty="0" smtClean="0"/>
              <a:t>-metabolity </a:t>
            </a:r>
          </a:p>
          <a:p>
            <a:pPr>
              <a:buFont typeface="Arial" pitchFamily="34" charset="0"/>
              <a:buChar char="•"/>
            </a:pPr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dirty="0" smtClean="0"/>
              <a:t>Do narządów limfatycznych należą:</a:t>
            </a:r>
            <a:endParaRPr lang="pl-PL" sz="4000" dirty="0"/>
          </a:p>
        </p:txBody>
      </p:sp>
      <p:pic>
        <p:nvPicPr>
          <p:cNvPr id="22530" name="Picture 2" descr="C:\Documents and Settings\Carlsberg\Pulpit\Biologia\9e6515306e20f6211d540aad4fe05c4c,8,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71612"/>
            <a:ext cx="5957887" cy="44688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28670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/>
              <a:t>Gruczoły chłonne</a:t>
            </a:r>
            <a:endParaRPr lang="pl-PL" sz="3600" dirty="0"/>
          </a:p>
        </p:txBody>
      </p:sp>
      <p:pic>
        <p:nvPicPr>
          <p:cNvPr id="24578" name="Picture 2" descr="C:\Documents and Settings\Carlsberg\Pulpit\Biologia\drenama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000240"/>
            <a:ext cx="4363279" cy="3643338"/>
          </a:xfrm>
          <a:prstGeom prst="rect">
            <a:avLst/>
          </a:prstGeom>
          <a:noFill/>
        </p:spPr>
      </p:pic>
      <p:pic>
        <p:nvPicPr>
          <p:cNvPr id="24579" name="Picture 3" descr="C:\Documents and Settings\Carlsberg\Pulpit\Biologia\Kopia uklad limfatyczny-wezly chlonne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71546"/>
            <a:ext cx="4042150" cy="268129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Documents and Settings\Carlsberg\Pulpit\Biologia\operacj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6206" y="2143116"/>
            <a:ext cx="4877794" cy="2890833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dirty="0" smtClean="0"/>
              <a:t>Migdałki</a:t>
            </a:r>
            <a:endParaRPr lang="pl-PL" sz="4000" dirty="0"/>
          </a:p>
        </p:txBody>
      </p:sp>
      <p:pic>
        <p:nvPicPr>
          <p:cNvPr id="23554" name="Picture 2" descr="C:\Documents and Settings\Carlsberg\Pulpit\Biologia\angina-gardc582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357298"/>
            <a:ext cx="3786182" cy="4040133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4572000" y="1643050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Tonsilektomia - usunięcie migdałków</a:t>
            </a:r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467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dirty="0" smtClean="0"/>
              <a:t>Grasica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929190" y="2071678"/>
            <a:ext cx="3829048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2400" dirty="0" smtClean="0"/>
              <a:t>Krtań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 smtClean="0"/>
              <a:t>Tarczyca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 smtClean="0"/>
              <a:t>Tchawica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 smtClean="0"/>
              <a:t>Grasica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 smtClean="0"/>
              <a:t>Płuco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 smtClean="0"/>
              <a:t>Serce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 smtClean="0"/>
              <a:t>Osierdzie</a:t>
            </a:r>
          </a:p>
        </p:txBody>
      </p:sp>
      <p:pic>
        <p:nvPicPr>
          <p:cNvPr id="25602" name="Picture 2" descr="C:\Documents and Settings\Carlsberg\Pulpit\Biologia\thym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85926"/>
            <a:ext cx="3429024" cy="413451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467600" cy="703282"/>
          </a:xfrm>
        </p:spPr>
        <p:txBody>
          <a:bodyPr/>
          <a:lstStyle/>
          <a:p>
            <a:pPr algn="ctr"/>
            <a:r>
              <a:rPr lang="pl-PL" sz="3600" dirty="0" smtClean="0"/>
              <a:t>Śledziona</a:t>
            </a:r>
            <a:endParaRPr lang="pl-PL" dirty="0"/>
          </a:p>
        </p:txBody>
      </p:sp>
      <p:pic>
        <p:nvPicPr>
          <p:cNvPr id="26626" name="Picture 2" descr="C:\Documents and Settings\Carlsberg\Pulpit\Biologia\Thymus_spl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3810000" cy="3048000"/>
          </a:xfrm>
          <a:prstGeom prst="rect">
            <a:avLst/>
          </a:prstGeom>
          <a:noFill/>
        </p:spPr>
      </p:pic>
      <p:pic>
        <p:nvPicPr>
          <p:cNvPr id="26627" name="Picture 3" descr="C:\Documents and Settings\Carlsberg\Pulpit\Biologia\sledziona_pl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357298"/>
            <a:ext cx="3500462" cy="44161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dirty="0" smtClean="0"/>
              <a:t>Szpik kostny</a:t>
            </a:r>
            <a:endParaRPr lang="pl-PL" sz="4400" dirty="0"/>
          </a:p>
        </p:txBody>
      </p:sp>
      <p:pic>
        <p:nvPicPr>
          <p:cNvPr id="27650" name="Picture 2" descr="C:\Documents and Settings\Carlsberg\Pulpit\Biologia\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643050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r>
              <a:rPr lang="pl-PL" b="1" dirty="0" smtClean="0"/>
              <a:t>UKŁAD LIMFATYCZNY</a:t>
            </a:r>
            <a:endParaRPr lang="pl-PL" b="1" dirty="0"/>
          </a:p>
        </p:txBody>
      </p:sp>
      <p:pic>
        <p:nvPicPr>
          <p:cNvPr id="20482" name="Picture 2" descr="C:\Documents and Settings\Carlsberg\Pulpit\Biologia\ukladlimfatyczn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0"/>
            <a:ext cx="4071966" cy="5114194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5072066" y="1928802"/>
            <a:ext cx="35719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err="1" smtClean="0"/>
              <a:t>Chłoniaki</a:t>
            </a:r>
            <a:r>
              <a:rPr lang="pl-PL" dirty="0" smtClean="0"/>
              <a:t> mogą występować w węzłach chłonnych</a:t>
            </a:r>
          </a:p>
          <a:p>
            <a:pPr>
              <a:buFont typeface="Arial" pitchFamily="34" charset="0"/>
              <a:buChar char="•"/>
            </a:pP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Układ chłonny to część układu odpornościowego</a:t>
            </a:r>
          </a:p>
          <a:p>
            <a:pPr>
              <a:buFont typeface="Arial" pitchFamily="34" charset="0"/>
              <a:buChar char="•"/>
            </a:pP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Układ limfatyczny to zespół komórek, tkanek i naczyń</a:t>
            </a:r>
          </a:p>
          <a:p>
            <a:pPr>
              <a:buFont typeface="Arial" pitchFamily="34" charset="0"/>
              <a:buChar char="•"/>
            </a:pPr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Carlsberg\Pulpit\Biologia\6a47462ff8ae9ddc0bd7b88e70aeb88d,8,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85794"/>
            <a:ext cx="2857520" cy="2411033"/>
          </a:xfrm>
          <a:prstGeom prst="rect">
            <a:avLst/>
          </a:prstGeom>
          <a:noFill/>
        </p:spPr>
      </p:pic>
      <p:pic>
        <p:nvPicPr>
          <p:cNvPr id="3075" name="Picture 3" descr="C:\Documents and Settings\Carlsberg\Pulpit\Biologia\ig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000504"/>
            <a:ext cx="2643206" cy="265078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357158" y="357166"/>
            <a:ext cx="35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/>
              <a:t>Limfocyt T</a:t>
            </a:r>
            <a:endParaRPr lang="pl-PL" sz="20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785786" y="3500438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/>
              <a:t>Limfocyt B</a:t>
            </a:r>
            <a:endParaRPr lang="pl-PL" sz="20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714876" y="42860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Klasyfikacja </a:t>
            </a:r>
            <a:r>
              <a:rPr lang="pl-PL" dirty="0" err="1" smtClean="0"/>
              <a:t>chłoniaków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643438" y="1000108"/>
            <a:ext cx="3500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 err="1" smtClean="0"/>
              <a:t>chłoniaki</a:t>
            </a:r>
            <a:r>
              <a:rPr lang="pl-PL" dirty="0" smtClean="0"/>
              <a:t> przewlekłe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 err="1" smtClean="0"/>
              <a:t>chłoniaki</a:t>
            </a:r>
            <a:r>
              <a:rPr lang="pl-PL" dirty="0" smtClean="0"/>
              <a:t> agresywne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 err="1" smtClean="0"/>
              <a:t>chłoniaki</a:t>
            </a:r>
            <a:r>
              <a:rPr lang="pl-PL" dirty="0" smtClean="0"/>
              <a:t> </a:t>
            </a:r>
            <a:r>
              <a:rPr lang="pl-PL" dirty="0" err="1" smtClean="0"/>
              <a:t>nieziarnicze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 err="1" smtClean="0"/>
              <a:t>chłoniaki</a:t>
            </a:r>
            <a:r>
              <a:rPr lang="pl-PL" dirty="0" smtClean="0"/>
              <a:t>  </a:t>
            </a:r>
            <a:r>
              <a:rPr lang="pl-PL" dirty="0" err="1" smtClean="0"/>
              <a:t>ziarnicze</a:t>
            </a:r>
            <a:r>
              <a:rPr lang="pl-PL" dirty="0" smtClean="0"/>
              <a:t> (choroba </a:t>
            </a:r>
            <a:r>
              <a:rPr lang="pl-PL" dirty="0" err="1" smtClean="0"/>
              <a:t>Hodgkina</a:t>
            </a:r>
            <a:r>
              <a:rPr lang="pl-PL" dirty="0" smtClean="0"/>
              <a:t>)</a:t>
            </a:r>
            <a:br>
              <a:rPr lang="pl-PL" dirty="0" smtClean="0"/>
            </a:br>
            <a:r>
              <a:rPr lang="pl-PL" dirty="0" smtClean="0"/>
              <a:t>  - </a:t>
            </a:r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5786" y="0"/>
            <a:ext cx="7729534" cy="571528"/>
          </a:xfrm>
        </p:spPr>
        <p:txBody>
          <a:bodyPr/>
          <a:lstStyle/>
          <a:p>
            <a:r>
              <a:rPr lang="pl-PL" dirty="0" smtClean="0"/>
              <a:t>Przyczyny powstawania </a:t>
            </a:r>
            <a:r>
              <a:rPr lang="pl-PL" dirty="0" err="1" smtClean="0"/>
              <a:t>chłoniaka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85720" y="1000108"/>
            <a:ext cx="5572164" cy="4525963"/>
          </a:xfrm>
        </p:spPr>
        <p:txBody>
          <a:bodyPr>
            <a:noAutofit/>
          </a:bodyPr>
          <a:lstStyle/>
          <a:p>
            <a:r>
              <a:rPr lang="pl-PL" sz="2200" dirty="0" smtClean="0"/>
              <a:t>Zaburzenia regulacji immunologicznej</a:t>
            </a:r>
          </a:p>
          <a:p>
            <a:r>
              <a:rPr lang="pl-PL" sz="2200" dirty="0" smtClean="0"/>
              <a:t>Infekcje wirusowe (EBV, HTLV-1, HCV)</a:t>
            </a:r>
          </a:p>
          <a:p>
            <a:r>
              <a:rPr lang="pl-PL" sz="2200" dirty="0" smtClean="0"/>
              <a:t>Promieniowanie jonizujące</a:t>
            </a:r>
          </a:p>
          <a:p>
            <a:r>
              <a:rPr lang="pl-PL" sz="2200" dirty="0" smtClean="0"/>
              <a:t>Przyjmowanie leków immunosupresyjnych </a:t>
            </a:r>
          </a:p>
          <a:p>
            <a:r>
              <a:rPr lang="pl-PL" sz="2200" dirty="0" smtClean="0"/>
              <a:t>Ekspozycja na środki chemiczne </a:t>
            </a:r>
            <a:r>
              <a:rPr lang="pl-PL" sz="2200" dirty="0" err="1" smtClean="0"/>
              <a:t>owado</a:t>
            </a:r>
            <a:r>
              <a:rPr lang="pl-PL" sz="2200" dirty="0" smtClean="0"/>
              <a:t>- i grzybobójcze</a:t>
            </a:r>
          </a:p>
          <a:p>
            <a:r>
              <a:rPr lang="pl-PL" sz="2200" dirty="0" smtClean="0"/>
              <a:t>Infekcje bakteryjne</a:t>
            </a:r>
          </a:p>
          <a:p>
            <a:r>
              <a:rPr lang="pl-PL" sz="2200" dirty="0" smtClean="0"/>
              <a:t>Dieta bogata w tłuszcze</a:t>
            </a:r>
          </a:p>
          <a:p>
            <a:r>
              <a:rPr lang="pl-PL" sz="2200" dirty="0" smtClean="0"/>
              <a:t>Palenie papierosów oraz zażywanie narkotyków</a:t>
            </a:r>
          </a:p>
          <a:p>
            <a:r>
              <a:rPr lang="pl-PL" sz="2200" dirty="0" smtClean="0"/>
              <a:t>Transfuzje</a:t>
            </a:r>
          </a:p>
          <a:p>
            <a:r>
              <a:rPr lang="pl-PL" sz="2200" dirty="0" smtClean="0"/>
              <a:t>Przeszczepy</a:t>
            </a:r>
          </a:p>
          <a:p>
            <a:pPr>
              <a:buNone/>
            </a:pPr>
            <a:endParaRPr lang="pl-PL" sz="2200" dirty="0" smtClean="0"/>
          </a:p>
        </p:txBody>
      </p:sp>
      <p:pic>
        <p:nvPicPr>
          <p:cNvPr id="28674" name="Picture 2" descr="C:\Documents and Settings\Carlsberg\Pulpit\Biologia\HTLV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428868"/>
            <a:ext cx="2495550" cy="1504950"/>
          </a:xfrm>
          <a:prstGeom prst="rect">
            <a:avLst/>
          </a:prstGeom>
          <a:noFill/>
        </p:spPr>
      </p:pic>
      <p:pic>
        <p:nvPicPr>
          <p:cNvPr id="28675" name="Picture 3" descr="C:\Documents and Settings\Carlsberg\Pulpit\Biologia\wirus epsteina barr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714356"/>
            <a:ext cx="2428892" cy="1576780"/>
          </a:xfrm>
          <a:prstGeom prst="rect">
            <a:avLst/>
          </a:prstGeom>
          <a:noFill/>
        </p:spPr>
      </p:pic>
      <p:pic>
        <p:nvPicPr>
          <p:cNvPr id="28676" name="Picture 4" descr="C:\Documents and Settings\Carlsberg\Pulpit\Biologia\lavavirus-HCV_samp1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071942"/>
            <a:ext cx="2500330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VII edycja ogólnopolskiego programu dla młodzieży</a:t>
            </a:r>
            <a:endParaRPr lang="pl-PL" b="1" dirty="0"/>
          </a:p>
        </p:txBody>
      </p:sp>
      <p:pic>
        <p:nvPicPr>
          <p:cNvPr id="4" name="Picture 2" descr="http://www.3liceum-krakow.pl/podstrony_s/wspolpraca/hak_log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5978075" cy="47585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Zachorowania na </a:t>
            </a:r>
            <a:r>
              <a:rPr lang="pl-PL" dirty="0" err="1" smtClean="0"/>
              <a:t>chłoniaka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Według WHO w Polsce na </a:t>
            </a:r>
            <a:r>
              <a:rPr lang="pl-PL" dirty="0" err="1" smtClean="0"/>
              <a:t>chłoniaka</a:t>
            </a:r>
            <a:r>
              <a:rPr lang="pl-PL" dirty="0" smtClean="0"/>
              <a:t> </a:t>
            </a:r>
            <a:r>
              <a:rPr lang="pl-PL" dirty="0" err="1" smtClean="0"/>
              <a:t>zachorowuje</a:t>
            </a:r>
            <a:r>
              <a:rPr lang="pl-PL" dirty="0" smtClean="0"/>
              <a:t> ponad 6000 tysięcy osób.</a:t>
            </a:r>
          </a:p>
          <a:p>
            <a:r>
              <a:rPr lang="pl-PL" dirty="0" smtClean="0"/>
              <a:t>W ostatnim czasie nastąpił wzrost zachorowań w grupie młodszych pacjentów.</a:t>
            </a:r>
          </a:p>
          <a:p>
            <a:r>
              <a:rPr lang="pl-PL" dirty="0" smtClean="0"/>
              <a:t>Zachorowanie na </a:t>
            </a:r>
            <a:r>
              <a:rPr lang="pl-PL" dirty="0" err="1" smtClean="0"/>
              <a:t>chłoniaka</a:t>
            </a:r>
            <a:r>
              <a:rPr lang="pl-PL" dirty="0" smtClean="0"/>
              <a:t> wzrasta wraz z wiekiem.</a:t>
            </a:r>
          </a:p>
          <a:p>
            <a:r>
              <a:rPr lang="pl-PL" dirty="0" err="1" smtClean="0"/>
              <a:t>Chłoniak</a:t>
            </a:r>
            <a:r>
              <a:rPr lang="pl-PL" dirty="0" smtClean="0"/>
              <a:t> </a:t>
            </a:r>
            <a:r>
              <a:rPr lang="pl-PL" dirty="0" err="1" smtClean="0"/>
              <a:t>Hodgkina</a:t>
            </a:r>
            <a:r>
              <a:rPr lang="pl-PL" dirty="0" smtClean="0"/>
              <a:t> występuje częściej u mężczyzn niż u kobiet.</a:t>
            </a:r>
          </a:p>
          <a:p>
            <a:r>
              <a:rPr lang="pl-PL" dirty="0" smtClean="0"/>
              <a:t>Najczęściej diagnozowany jest u osób poniżej 35. roku życia. </a:t>
            </a:r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s://encrypted-tbn0.gstatic.com/images?q=tbn:ANd9GcT5BkZz2EvkUBeA0naMgHRSLbwwkv03z6z-yyioPaSDKrxFcfWlDnYSlK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571744"/>
            <a:ext cx="1676400" cy="2133601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7467600" cy="774720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/>
              <a:t>Objawy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28596" y="1357298"/>
            <a:ext cx="3686172" cy="4525963"/>
          </a:xfrm>
        </p:spPr>
        <p:txBody>
          <a:bodyPr>
            <a:normAutofit/>
          </a:bodyPr>
          <a:lstStyle/>
          <a:p>
            <a:r>
              <a:rPr lang="pl-PL" sz="2800" dirty="0" smtClean="0"/>
              <a:t>Znaczna utrata wagi</a:t>
            </a:r>
          </a:p>
          <a:p>
            <a:r>
              <a:rPr lang="pl-PL" sz="2800" dirty="0" smtClean="0"/>
              <a:t>Dręczące nocne, zlewne poty</a:t>
            </a:r>
          </a:p>
          <a:p>
            <a:r>
              <a:rPr lang="pl-PL" sz="2800" dirty="0" smtClean="0"/>
              <a:t>Wysoka temperatura</a:t>
            </a:r>
          </a:p>
          <a:p>
            <a:r>
              <a:rPr lang="pl-PL" sz="2800" dirty="0" smtClean="0"/>
              <a:t>Kaszel, problemy </a:t>
            </a:r>
          </a:p>
          <a:p>
            <a:pPr>
              <a:buNone/>
            </a:pPr>
            <a:r>
              <a:rPr lang="pl-PL" sz="2800" dirty="0" smtClean="0"/>
              <a:t>     z przełykaniem</a:t>
            </a:r>
          </a:p>
          <a:p>
            <a:r>
              <a:rPr lang="pl-PL" sz="2800" dirty="0" smtClean="0"/>
              <a:t>Duszność</a:t>
            </a:r>
          </a:p>
          <a:p>
            <a:pPr>
              <a:buNone/>
            </a:pPr>
            <a:endParaRPr lang="pl-PL" dirty="0" smtClean="0"/>
          </a:p>
        </p:txBody>
      </p:sp>
      <p:pic>
        <p:nvPicPr>
          <p:cNvPr id="29698" name="Picture 2" descr="http://i.pinger.pl/pgr193/7d57cb5d0028ef584b50b76f/kasze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14290"/>
            <a:ext cx="2190750" cy="2667000"/>
          </a:xfrm>
          <a:prstGeom prst="rect">
            <a:avLst/>
          </a:prstGeom>
          <a:noFill/>
        </p:spPr>
      </p:pic>
      <p:pic>
        <p:nvPicPr>
          <p:cNvPr id="29702" name="Picture 6" descr="http://th.interia.pl/11,b71185e821368290/commoncol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357562"/>
            <a:ext cx="1619250" cy="23526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 smtClean="0"/>
              <a:t>Diagnostyka i profilaktyka</a:t>
            </a:r>
            <a:endParaRPr lang="pl-PL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914"/>
          <a:stretch>
            <a:fillRect/>
          </a:stretch>
        </p:blipFill>
        <p:spPr bwMode="auto">
          <a:xfrm>
            <a:off x="2000232" y="1500174"/>
            <a:ext cx="4714848" cy="4700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Users\Joanna\Desktop\DSCN3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7211616" cy="54087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 smtClean="0"/>
              <a:t>Prezentacje wykonali:</a:t>
            </a:r>
            <a:endParaRPr lang="pl-PL" sz="36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142976" y="1643050"/>
            <a:ext cx="61436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/>
              <a:t>Daria Józwiszyn</a:t>
            </a:r>
          </a:p>
          <a:p>
            <a:pPr algn="ctr"/>
            <a:r>
              <a:rPr lang="pl-PL" sz="3600" dirty="0" smtClean="0"/>
              <a:t>Edyta Józwiszyn</a:t>
            </a:r>
          </a:p>
          <a:p>
            <a:pPr algn="ctr"/>
            <a:r>
              <a:rPr lang="pl-PL" sz="3600" dirty="0" smtClean="0"/>
              <a:t>Eliza </a:t>
            </a:r>
            <a:r>
              <a:rPr lang="pl-PL" sz="3600" dirty="0" err="1" smtClean="0"/>
              <a:t>Józwiszyn</a:t>
            </a:r>
            <a:endParaRPr lang="pl-PL" sz="3600" dirty="0" smtClean="0"/>
          </a:p>
          <a:p>
            <a:pPr algn="ctr"/>
            <a:r>
              <a:rPr lang="pl-PL" sz="3600" dirty="0" smtClean="0"/>
              <a:t>Marcin Brandys</a:t>
            </a:r>
          </a:p>
          <a:p>
            <a:pPr algn="ctr"/>
            <a:r>
              <a:rPr lang="pl-PL" sz="3600" dirty="0" smtClean="0"/>
              <a:t>Marcin Mikołajczyk</a:t>
            </a:r>
            <a:endParaRPr lang="pl-PL" sz="36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928794" y="4714884"/>
            <a:ext cx="4572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Opiekun grupy  </a:t>
            </a:r>
            <a:r>
              <a:rPr lang="pl-PL" sz="2800" dirty="0" err="1" smtClean="0"/>
              <a:t>mgrRegina</a:t>
            </a:r>
            <a:r>
              <a:rPr lang="pl-PL" sz="2800" dirty="0" smtClean="0"/>
              <a:t> </a:t>
            </a:r>
            <a:r>
              <a:rPr lang="pl-PL" sz="2800" dirty="0" err="1" smtClean="0"/>
              <a:t>Bigoś</a:t>
            </a:r>
            <a:endParaRPr lang="pl-PL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powinieneś wiedzieć?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r>
              <a:rPr lang="pl-PL" dirty="0" smtClean="0"/>
              <a:t>Charakterystyka ogólna</a:t>
            </a:r>
          </a:p>
          <a:p>
            <a:r>
              <a:rPr lang="pl-PL" dirty="0" smtClean="0"/>
              <a:t>Rodzaje chłoniaków</a:t>
            </a:r>
          </a:p>
          <a:p>
            <a:r>
              <a:rPr lang="pl-PL" dirty="0" smtClean="0"/>
              <a:t>Prawdopodobieństwo zachorowania</a:t>
            </a:r>
          </a:p>
          <a:p>
            <a:r>
              <a:rPr lang="pl-PL" dirty="0" smtClean="0"/>
              <a:t>Przyczyny powstania</a:t>
            </a:r>
          </a:p>
          <a:p>
            <a:r>
              <a:rPr lang="pl-PL" dirty="0" smtClean="0"/>
              <a:t>Objawy</a:t>
            </a:r>
          </a:p>
          <a:p>
            <a:r>
              <a:rPr lang="pl-PL" dirty="0" smtClean="0"/>
              <a:t>Diagnostyka</a:t>
            </a:r>
          </a:p>
          <a:p>
            <a:r>
              <a:rPr lang="pl-PL" dirty="0" smtClean="0"/>
              <a:t>Profilaktyka</a:t>
            </a:r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Czym jest </a:t>
            </a:r>
            <a:r>
              <a:rPr lang="pl-PL" dirty="0" err="1" smtClean="0"/>
              <a:t>chłoniak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0" y="1643050"/>
            <a:ext cx="3929090" cy="4525963"/>
          </a:xfrm>
        </p:spPr>
        <p:txBody>
          <a:bodyPr>
            <a:normAutofit/>
          </a:bodyPr>
          <a:lstStyle/>
          <a:p>
            <a:r>
              <a:rPr lang="pl-PL" sz="2000" dirty="0" smtClean="0">
                <a:latin typeface="Verdana"/>
              </a:rPr>
              <a:t>nowotwór układu limfatycznego</a:t>
            </a:r>
            <a:br>
              <a:rPr lang="pl-PL" sz="2000" dirty="0" smtClean="0">
                <a:latin typeface="Verdana"/>
              </a:rPr>
            </a:br>
            <a:r>
              <a:rPr lang="pl-PL" sz="2000" dirty="0" smtClean="0">
                <a:latin typeface="Verdana"/>
              </a:rPr>
              <a:t>(odpornościowego)</a:t>
            </a:r>
          </a:p>
          <a:p>
            <a:endParaRPr lang="pl-PL" sz="2000" dirty="0" smtClean="0">
              <a:latin typeface="Verdana"/>
            </a:endParaRPr>
          </a:p>
          <a:p>
            <a:r>
              <a:rPr lang="pl-PL" sz="2000" dirty="0" smtClean="0">
                <a:latin typeface="Verdana"/>
              </a:rPr>
              <a:t>atakuje głównie węzły chłonne, lecz także może rozwinąć się na śledzionie, błonie śluzowej nosa, gardła, przewodzie pokarmowym </a:t>
            </a:r>
          </a:p>
          <a:p>
            <a:endParaRPr lang="pl-PL" sz="2000" dirty="0" smtClean="0">
              <a:latin typeface="Verdana"/>
            </a:endParaRPr>
          </a:p>
          <a:p>
            <a:endParaRPr lang="pl-PL" sz="2000" dirty="0" smtClean="0">
              <a:latin typeface="Verdana"/>
            </a:endParaRPr>
          </a:p>
          <a:p>
            <a:endParaRPr lang="pl-PL" sz="2000" dirty="0"/>
          </a:p>
        </p:txBody>
      </p:sp>
      <p:pic>
        <p:nvPicPr>
          <p:cNvPr id="4" name="Picture 2" descr="C:\Documents and Settings\Carlsberg\Pulpit\Biologia\6276_bi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357430"/>
            <a:ext cx="4168154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 smtClean="0"/>
              <a:t>Z czego zbudowana jest krew?</a:t>
            </a:r>
            <a:endParaRPr lang="pl-PL" sz="3600" dirty="0"/>
          </a:p>
        </p:txBody>
      </p:sp>
      <p:pic>
        <p:nvPicPr>
          <p:cNvPr id="17410" name="Picture 2" descr="C:\Documents and Settings\Carlsberg\Pulpit\Biologia\krew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928802"/>
            <a:ext cx="5792069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/>
          <a:lstStyle/>
          <a:p>
            <a:r>
              <a:rPr lang="pl-PL" dirty="0" smtClean="0"/>
              <a:t>Elementy morfotyczne</a:t>
            </a:r>
            <a:endParaRPr lang="pl-PL" dirty="0"/>
          </a:p>
        </p:txBody>
      </p:sp>
      <p:pic>
        <p:nvPicPr>
          <p:cNvPr id="18434" name="Picture 2" descr="http://www.derkomed.pl/images/111_1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2735165" cy="2643206"/>
          </a:xfrm>
          <a:prstGeom prst="rect">
            <a:avLst/>
          </a:prstGeom>
          <a:noFill/>
        </p:spPr>
      </p:pic>
      <p:pic>
        <p:nvPicPr>
          <p:cNvPr id="18436" name="Picture 4" descr="http://imgx.doz.pl/image/zdrowie/1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571612"/>
            <a:ext cx="2928957" cy="2928958"/>
          </a:xfrm>
          <a:prstGeom prst="rect">
            <a:avLst/>
          </a:prstGeom>
          <a:noFill/>
        </p:spPr>
      </p:pic>
      <p:pic>
        <p:nvPicPr>
          <p:cNvPr id="18438" name="Picture 6" descr="http://4.bp.blogspot.com/_SHAzKRNyFoE/S_AfJ7tas4I/AAAAAAAAACg/vAvRkT7AN6w/s1600/z6050208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643050"/>
            <a:ext cx="2797345" cy="2714644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142844" y="128586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Erytrocyty (4,5-5,5 mln)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214678" y="121442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Leukocyty (4,5-10 </a:t>
            </a:r>
            <a:r>
              <a:rPr lang="pl-PL" dirty="0" err="1" smtClean="0"/>
              <a:t>tys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000760" y="1285860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Trombocyty (150-400 </a:t>
            </a:r>
            <a:r>
              <a:rPr lang="pl-PL" dirty="0" err="1" smtClean="0"/>
              <a:t>tys</a:t>
            </a:r>
            <a:r>
              <a:rPr lang="pl-PL" dirty="0" smtClean="0"/>
              <a:t>)</a:t>
            </a:r>
            <a:endParaRPr lang="pl-PL" dirty="0"/>
          </a:p>
        </p:txBody>
      </p:sp>
      <p:cxnSp>
        <p:nvCxnSpPr>
          <p:cNvPr id="17" name="Łącznik prosty 16"/>
          <p:cNvCxnSpPr/>
          <p:nvPr/>
        </p:nvCxnSpPr>
        <p:spPr>
          <a:xfrm rot="5400000">
            <a:off x="4464843" y="4679165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>
            <a:off x="1500166" y="485776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/>
          <p:cNvCxnSpPr/>
          <p:nvPr/>
        </p:nvCxnSpPr>
        <p:spPr>
          <a:xfrm rot="5400000">
            <a:off x="1357290" y="5000636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/>
          <p:cNvCxnSpPr/>
          <p:nvPr/>
        </p:nvCxnSpPr>
        <p:spPr>
          <a:xfrm rot="5400000">
            <a:off x="7286644" y="5000636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ole tekstowe 27"/>
          <p:cNvSpPr txBox="1"/>
          <p:nvPr/>
        </p:nvSpPr>
        <p:spPr>
          <a:xfrm>
            <a:off x="857224" y="507207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granulocyty</a:t>
            </a:r>
            <a:endParaRPr lang="pl-PL" dirty="0"/>
          </a:p>
        </p:txBody>
      </p:sp>
      <p:sp>
        <p:nvSpPr>
          <p:cNvPr id="29" name="pole tekstowe 28"/>
          <p:cNvSpPr txBox="1"/>
          <p:nvPr/>
        </p:nvSpPr>
        <p:spPr>
          <a:xfrm>
            <a:off x="6500826" y="500063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agranulocyty</a:t>
            </a:r>
            <a:endParaRPr lang="pl-PL" dirty="0"/>
          </a:p>
        </p:txBody>
      </p:sp>
      <p:cxnSp>
        <p:nvCxnSpPr>
          <p:cNvPr id="31" name="Łącznik prosty 30"/>
          <p:cNvCxnSpPr/>
          <p:nvPr/>
        </p:nvCxnSpPr>
        <p:spPr>
          <a:xfrm rot="5400000">
            <a:off x="785786" y="5572140"/>
            <a:ext cx="214314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9" name="Picture 7" descr="C:\Documents and Settings\Carlsberg\Pulpit\Biologia\Kopia image002-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500702"/>
            <a:ext cx="928694" cy="1157061"/>
          </a:xfrm>
          <a:prstGeom prst="rect">
            <a:avLst/>
          </a:prstGeom>
          <a:noFill/>
        </p:spPr>
      </p:pic>
      <p:pic>
        <p:nvPicPr>
          <p:cNvPr id="18440" name="Picture 8" descr="C:\Documents and Settings\Carlsberg\Pulpit\Biologia\Kopia image002-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5500702"/>
            <a:ext cx="940336" cy="1071570"/>
          </a:xfrm>
          <a:prstGeom prst="rect">
            <a:avLst/>
          </a:prstGeom>
          <a:noFill/>
        </p:spPr>
      </p:pic>
      <p:pic>
        <p:nvPicPr>
          <p:cNvPr id="18441" name="Picture 9" descr="C:\Documents and Settings\Carlsberg\Pulpit\Biologia\Kopia image002-0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7422" y="5500702"/>
            <a:ext cx="1031883" cy="1071570"/>
          </a:xfrm>
          <a:prstGeom prst="rect">
            <a:avLst/>
          </a:prstGeom>
          <a:noFill/>
        </p:spPr>
      </p:pic>
      <p:pic>
        <p:nvPicPr>
          <p:cNvPr id="18442" name="Picture 10" descr="C:\Documents and Settings\Carlsberg\Pulpit\Biologia\image002-0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50" y="5429264"/>
            <a:ext cx="1000132" cy="1256923"/>
          </a:xfrm>
          <a:prstGeom prst="rect">
            <a:avLst/>
          </a:prstGeom>
          <a:noFill/>
        </p:spPr>
      </p:pic>
      <p:pic>
        <p:nvPicPr>
          <p:cNvPr id="18443" name="Picture 11" descr="C:\Documents and Settings\Carlsberg\Pulpit\Biologia\Kopia image002-00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72396" y="5429264"/>
            <a:ext cx="1085850" cy="12477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071538" y="4572008"/>
            <a:ext cx="6686568" cy="254318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2400" dirty="0" smtClean="0"/>
              <a:t>Okres przygotowawczy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 smtClean="0"/>
              <a:t>Krzepnięcie właściwe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 smtClean="0"/>
              <a:t>Okres retrakcji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 smtClean="0"/>
              <a:t>Fibrynoliza</a:t>
            </a:r>
            <a:endParaRPr lang="pl-PL" sz="2400" dirty="0"/>
          </a:p>
        </p:txBody>
      </p:sp>
      <p:pic>
        <p:nvPicPr>
          <p:cNvPr id="19459" name="Picture 3" descr="C:\Documents and Settings\Carlsberg\Pulpit\Biologia\krzepnięcie krwi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0"/>
            <a:ext cx="6929486" cy="458776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r>
              <a:rPr lang="pl-PL" b="1" dirty="0" smtClean="0"/>
              <a:t>UKŁAD LIMFATYCZNY</a:t>
            </a:r>
            <a:endParaRPr lang="pl-PL" b="1" dirty="0"/>
          </a:p>
        </p:txBody>
      </p:sp>
      <p:pic>
        <p:nvPicPr>
          <p:cNvPr id="20482" name="Picture 2" descr="C:\Documents and Settings\Carlsberg\Pulpit\Biologia\ukladlimfatyczn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0"/>
            <a:ext cx="4071966" cy="5114194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5072066" y="1571612"/>
            <a:ext cx="38576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otwarty układ naczyń</a:t>
            </a:r>
            <a:br>
              <a:rPr lang="pl-PL" dirty="0" smtClean="0"/>
            </a:br>
            <a:r>
              <a:rPr lang="pl-PL" dirty="0" smtClean="0"/>
              <a:t> i przewodów przez które płynie chłonka</a:t>
            </a:r>
          </a:p>
          <a:p>
            <a:pPr>
              <a:buFont typeface="Arial" pitchFamily="34" charset="0"/>
              <a:buChar char="•"/>
            </a:pP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składa się z naczyń i narządów limfatycznych </a:t>
            </a:r>
          </a:p>
          <a:p>
            <a:pPr>
              <a:buFont typeface="Arial" pitchFamily="34" charset="0"/>
              <a:buChar char="•"/>
            </a:pP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pełni w organizmie trzy podstawowe role :</a:t>
            </a:r>
          </a:p>
          <a:p>
            <a:r>
              <a:rPr lang="pl-PL" dirty="0" smtClean="0"/>
              <a:t>-odpornościową</a:t>
            </a:r>
            <a:br>
              <a:rPr lang="pl-PL" dirty="0" smtClean="0"/>
            </a:br>
            <a:r>
              <a:rPr lang="pl-PL" dirty="0" smtClean="0"/>
              <a:t>-neutralizującą</a:t>
            </a:r>
            <a:br>
              <a:rPr lang="pl-PL" dirty="0" smtClean="0"/>
            </a:br>
            <a:r>
              <a:rPr lang="pl-PL" dirty="0" smtClean="0"/>
              <a:t>-odprowadzającą</a:t>
            </a:r>
          </a:p>
          <a:p>
            <a:pPr>
              <a:buFont typeface="Arial" pitchFamily="34" charset="0"/>
              <a:buChar char="•"/>
            </a:pPr>
            <a:endParaRPr lang="pl-PL" dirty="0" smtClean="0"/>
          </a:p>
          <a:p>
            <a:pPr>
              <a:buFont typeface="Arial" pitchFamily="34" charset="0"/>
              <a:buChar char="•"/>
            </a:pPr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Carlsberg\Pulpit\Biologia\uklad limfatycz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14356"/>
            <a:ext cx="2500330" cy="5854431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dirty="0" smtClean="0"/>
              <a:t>Naczynia limfatyczne 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357554" y="1357298"/>
            <a:ext cx="4214842" cy="4873752"/>
          </a:xfrm>
        </p:spPr>
        <p:txBody>
          <a:bodyPr>
            <a:normAutofit/>
          </a:bodyPr>
          <a:lstStyle/>
          <a:p>
            <a:r>
              <a:rPr lang="pl-PL" dirty="0" smtClean="0"/>
              <a:t>ślepo rozpoczynają się w przestrzeniach międzykomórkowych</a:t>
            </a:r>
          </a:p>
          <a:p>
            <a:r>
              <a:rPr lang="pl-PL" dirty="0" smtClean="0"/>
              <a:t>przypominają żyły, gdyż zawierają zastawki</a:t>
            </a:r>
          </a:p>
          <a:p>
            <a:r>
              <a:rPr lang="pl-PL" dirty="0" smtClean="0"/>
              <a:t>przechodzą w dwa główne przewody:</a:t>
            </a:r>
          </a:p>
          <a:p>
            <a:pPr>
              <a:buNone/>
            </a:pPr>
            <a:r>
              <a:rPr lang="pl-PL" dirty="0" smtClean="0"/>
              <a:t>-limfatyczny prawy</a:t>
            </a:r>
          </a:p>
          <a:p>
            <a:pPr>
              <a:buNone/>
            </a:pPr>
            <a:r>
              <a:rPr lang="pl-PL" dirty="0" smtClean="0"/>
              <a:t>-limfatyczny piersiowy</a:t>
            </a:r>
          </a:p>
          <a:p>
            <a:r>
              <a:rPr lang="pl-PL" dirty="0" smtClean="0"/>
              <a:t> prowadzą limfę do żył podobojczykowych układu krwionośnego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373</TotalTime>
  <Words>326</Words>
  <Application>Microsoft Office PowerPoint</Application>
  <PresentationFormat>Pokaz na ekranie (4:3)</PresentationFormat>
  <Paragraphs>108</Paragraphs>
  <Slides>24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Wykusz</vt:lpstr>
      <vt:lpstr>Slajd 1</vt:lpstr>
      <vt:lpstr>VII edycja ogólnopolskiego programu dla młodzieży</vt:lpstr>
      <vt:lpstr>Co powinieneś wiedzieć?</vt:lpstr>
      <vt:lpstr>Czym jest chłoniak?</vt:lpstr>
      <vt:lpstr>Z czego zbudowana jest krew?</vt:lpstr>
      <vt:lpstr>Elementy morfotyczne</vt:lpstr>
      <vt:lpstr>Slajd 7</vt:lpstr>
      <vt:lpstr>UKŁAD LIMFATYCZNY</vt:lpstr>
      <vt:lpstr>Naczynia limfatyczne </vt:lpstr>
      <vt:lpstr>Powstawanie limfy (chłonki)</vt:lpstr>
      <vt:lpstr>Do narządów limfatycznych należą:</vt:lpstr>
      <vt:lpstr>Gruczoły chłonne</vt:lpstr>
      <vt:lpstr>Migdałki</vt:lpstr>
      <vt:lpstr>Grasica</vt:lpstr>
      <vt:lpstr>Śledziona</vt:lpstr>
      <vt:lpstr>Szpik kostny</vt:lpstr>
      <vt:lpstr>UKŁAD LIMFATYCZNY</vt:lpstr>
      <vt:lpstr>Slajd 18</vt:lpstr>
      <vt:lpstr>Przyczyny powstawania chłoniaka</vt:lpstr>
      <vt:lpstr>Zachorowania na chłoniaka</vt:lpstr>
      <vt:lpstr>Objawy</vt:lpstr>
      <vt:lpstr>Diagnostyka i profilaktyka</vt:lpstr>
      <vt:lpstr>Slajd 23</vt:lpstr>
      <vt:lpstr>Prezentacje wykonali: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sw</dc:creator>
  <cp:lastModifiedBy>sw</cp:lastModifiedBy>
  <cp:revision>53</cp:revision>
  <dcterms:modified xsi:type="dcterms:W3CDTF">2014-01-09T05:34:59Z</dcterms:modified>
</cp:coreProperties>
</file>